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6858000" cy="9686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547" y="1862"/>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4963811449244524"/>
          <c:y val="0.10526315789473686"/>
          <c:w val="0.4222675037241968"/>
          <c:h val="0.63296795137450013"/>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Sheet1!$A$2:$A$6</c:f>
              <c:strCache>
                <c:ptCount val="5"/>
                <c:pt idx="0">
                  <c:v>Do nothing</c:v>
                </c:pt>
                <c:pt idx="1">
                  <c:v>Report to village chief</c:v>
                </c:pt>
                <c:pt idx="2">
                  <c:v>See village veterinarian</c:v>
                </c:pt>
                <c:pt idx="3">
                  <c:v>Confinement</c:v>
                </c:pt>
                <c:pt idx="4">
                  <c:v>Provide medine</c:v>
                </c:pt>
              </c:strCache>
            </c:strRef>
          </c:cat>
          <c:val>
            <c:numRef>
              <c:f>Sheet1!$B$2:$B$6</c:f>
              <c:numCache>
                <c:formatCode>0%</c:formatCode>
                <c:ptCount val="5"/>
                <c:pt idx="0">
                  <c:v>0.1</c:v>
                </c:pt>
                <c:pt idx="1">
                  <c:v>0.38000000000000017</c:v>
                </c:pt>
                <c:pt idx="2">
                  <c:v>0.52</c:v>
                </c:pt>
                <c:pt idx="3">
                  <c:v>0.67000000000000048</c:v>
                </c:pt>
                <c:pt idx="4">
                  <c:v>0.76000000000000034</c:v>
                </c:pt>
              </c:numCache>
            </c:numRef>
          </c:val>
        </c:ser>
        <c:axId val="85219200"/>
        <c:axId val="85220736"/>
      </c:barChart>
      <c:catAx>
        <c:axId val="85219200"/>
        <c:scaling>
          <c:orientation val="minMax"/>
        </c:scaling>
        <c:axPos val="l"/>
        <c:tickLblPos val="nextTo"/>
        <c:txPr>
          <a:bodyPr/>
          <a:lstStyle/>
          <a:p>
            <a:pPr>
              <a:defRPr sz="800"/>
            </a:pPr>
            <a:endParaRPr lang="en-US"/>
          </a:p>
        </c:txPr>
        <c:crossAx val="85220736"/>
        <c:crosses val="autoZero"/>
        <c:auto val="1"/>
        <c:lblAlgn val="ctr"/>
        <c:lblOffset val="100"/>
      </c:catAx>
      <c:valAx>
        <c:axId val="85220736"/>
        <c:scaling>
          <c:orientation val="minMax"/>
          <c:max val="1"/>
          <c:min val="0"/>
        </c:scaling>
        <c:axPos val="b"/>
        <c:numFmt formatCode="0%" sourceLinked="1"/>
        <c:tickLblPos val="nextTo"/>
        <c:txPr>
          <a:bodyPr/>
          <a:lstStyle/>
          <a:p>
            <a:pPr>
              <a:defRPr sz="900"/>
            </a:pPr>
            <a:endParaRPr lang="en-US"/>
          </a:p>
        </c:txPr>
        <c:crossAx val="85219200"/>
        <c:crosses val="autoZero"/>
        <c:crossBetween val="between"/>
        <c:majorUnit val="0.2"/>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3058867641544951"/>
          <c:y val="0.11335569164965488"/>
          <c:w val="0.48314848143982098"/>
          <c:h val="0.61511665208515631"/>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Sheet1!$A$2:$A$7</c:f>
              <c:strCache>
                <c:ptCount val="6"/>
                <c:pt idx="0">
                  <c:v>Attend meeting on AH</c:v>
                </c:pt>
                <c:pt idx="1">
                  <c:v>Conduct health education</c:v>
                </c:pt>
                <c:pt idx="2">
                  <c:v>Inform veterinarian</c:v>
                </c:pt>
                <c:pt idx="3">
                  <c:v>AH Media campaign</c:v>
                </c:pt>
                <c:pt idx="4">
                  <c:v>Coordinate with DAO</c:v>
                </c:pt>
                <c:pt idx="5">
                  <c:v>Provide information</c:v>
                </c:pt>
              </c:strCache>
            </c:strRef>
          </c:cat>
          <c:val>
            <c:numRef>
              <c:f>Sheet1!$B$2:$B$7</c:f>
              <c:numCache>
                <c:formatCode>0%</c:formatCode>
                <c:ptCount val="6"/>
                <c:pt idx="0">
                  <c:v>0.30952380952380987</c:v>
                </c:pt>
                <c:pt idx="1">
                  <c:v>0.52380952380952384</c:v>
                </c:pt>
                <c:pt idx="2">
                  <c:v>0.57142857142857184</c:v>
                </c:pt>
                <c:pt idx="3">
                  <c:v>0.57142857142857184</c:v>
                </c:pt>
                <c:pt idx="4">
                  <c:v>0.69047619047619069</c:v>
                </c:pt>
                <c:pt idx="5">
                  <c:v>0.80952380952380965</c:v>
                </c:pt>
              </c:numCache>
            </c:numRef>
          </c:val>
        </c:ser>
        <c:axId val="87186048"/>
        <c:axId val="87200128"/>
      </c:barChart>
      <c:catAx>
        <c:axId val="87186048"/>
        <c:scaling>
          <c:orientation val="minMax"/>
        </c:scaling>
        <c:axPos val="l"/>
        <c:tickLblPos val="nextTo"/>
        <c:txPr>
          <a:bodyPr/>
          <a:lstStyle/>
          <a:p>
            <a:pPr>
              <a:defRPr sz="800"/>
            </a:pPr>
            <a:endParaRPr lang="en-US"/>
          </a:p>
        </c:txPr>
        <c:crossAx val="87200128"/>
        <c:crosses val="autoZero"/>
        <c:auto val="1"/>
        <c:lblAlgn val="ctr"/>
        <c:lblOffset val="100"/>
      </c:catAx>
      <c:valAx>
        <c:axId val="87200128"/>
        <c:scaling>
          <c:orientation val="minMax"/>
          <c:max val="1"/>
          <c:min val="0"/>
        </c:scaling>
        <c:axPos val="b"/>
        <c:numFmt formatCode="0%" sourceLinked="0"/>
        <c:tickLblPos val="nextTo"/>
        <c:txPr>
          <a:bodyPr/>
          <a:lstStyle/>
          <a:p>
            <a:pPr>
              <a:defRPr sz="900"/>
            </a:pPr>
            <a:endParaRPr lang="en-US"/>
          </a:p>
        </c:txPr>
        <c:crossAx val="87186048"/>
        <c:crosses val="autoZero"/>
        <c:crossBetween val="between"/>
        <c:majorUnit val="0.2"/>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dLbl>
              <c:idx val="3"/>
              <c:layout>
                <c:manualLayout>
                  <c:x val="5.2083333333333513E-3"/>
                  <c:y val="-8.771929824561403E-3"/>
                </c:manualLayout>
              </c:layout>
              <c:showVal val="1"/>
            </c:dLbl>
            <c:txPr>
              <a:bodyPr/>
              <a:lstStyle/>
              <a:p>
                <a:pPr>
                  <a:defRPr sz="800" b="1"/>
                </a:pPr>
                <a:endParaRPr lang="en-US"/>
              </a:p>
            </c:txPr>
            <c:showVal val="1"/>
          </c:dLbls>
          <c:cat>
            <c:strRef>
              <c:f>Sheet1!$A$2:$A$7</c:f>
              <c:strCache>
                <c:ptCount val="6"/>
                <c:pt idx="0">
                  <c:v>Pigs</c:v>
                </c:pt>
                <c:pt idx="1">
                  <c:v>Other birds</c:v>
                </c:pt>
                <c:pt idx="2">
                  <c:v>Ducks</c:v>
                </c:pt>
                <c:pt idx="3">
                  <c:v>Buffalo</c:v>
                </c:pt>
                <c:pt idx="4">
                  <c:v>Chickens</c:v>
                </c:pt>
                <c:pt idx="5">
                  <c:v>None</c:v>
                </c:pt>
              </c:strCache>
            </c:strRef>
          </c:cat>
          <c:val>
            <c:numRef>
              <c:f>Sheet1!$B$2:$B$7</c:f>
              <c:numCache>
                <c:formatCode>0%</c:formatCode>
                <c:ptCount val="6"/>
                <c:pt idx="0">
                  <c:v>9.5238095238095247E-2</c:v>
                </c:pt>
                <c:pt idx="1">
                  <c:v>0.11904761904761908</c:v>
                </c:pt>
                <c:pt idx="2">
                  <c:v>0.19047619047619063</c:v>
                </c:pt>
                <c:pt idx="3">
                  <c:v>0.19047619047619063</c:v>
                </c:pt>
                <c:pt idx="4">
                  <c:v>0.30952380952380987</c:v>
                </c:pt>
                <c:pt idx="5">
                  <c:v>0.5</c:v>
                </c:pt>
              </c:numCache>
            </c:numRef>
          </c:val>
        </c:ser>
        <c:axId val="87215488"/>
        <c:axId val="87225472"/>
      </c:barChart>
      <c:catAx>
        <c:axId val="87215488"/>
        <c:scaling>
          <c:orientation val="minMax"/>
        </c:scaling>
        <c:axPos val="l"/>
        <c:tickLblPos val="nextTo"/>
        <c:txPr>
          <a:bodyPr/>
          <a:lstStyle/>
          <a:p>
            <a:pPr>
              <a:defRPr sz="800"/>
            </a:pPr>
            <a:endParaRPr lang="en-US"/>
          </a:p>
        </c:txPr>
        <c:crossAx val="87225472"/>
        <c:crosses val="autoZero"/>
        <c:auto val="1"/>
        <c:lblAlgn val="ctr"/>
        <c:lblOffset val="100"/>
      </c:catAx>
      <c:valAx>
        <c:axId val="87225472"/>
        <c:scaling>
          <c:orientation val="minMax"/>
          <c:max val="1"/>
          <c:min val="0"/>
        </c:scaling>
        <c:axPos val="b"/>
        <c:numFmt formatCode="0%" sourceLinked="1"/>
        <c:tickLblPos val="nextTo"/>
        <c:txPr>
          <a:bodyPr/>
          <a:lstStyle/>
          <a:p>
            <a:pPr>
              <a:defRPr sz="900"/>
            </a:pPr>
            <a:endParaRPr lang="en-US"/>
          </a:p>
        </c:txPr>
        <c:crossAx val="87215488"/>
        <c:crosses val="autoZero"/>
        <c:crossBetween val="between"/>
        <c:majorUnit val="0.2"/>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Sheet1!$A$2:$A$7</c:f>
              <c:strCache>
                <c:ptCount val="6"/>
                <c:pt idx="0">
                  <c:v>Pigs</c:v>
                </c:pt>
                <c:pt idx="1">
                  <c:v>Buffalo</c:v>
                </c:pt>
                <c:pt idx="2">
                  <c:v>Ducks</c:v>
                </c:pt>
                <c:pt idx="3">
                  <c:v>Other birds</c:v>
                </c:pt>
                <c:pt idx="4">
                  <c:v>Chickens</c:v>
                </c:pt>
                <c:pt idx="5">
                  <c:v>None</c:v>
                </c:pt>
              </c:strCache>
            </c:strRef>
          </c:cat>
          <c:val>
            <c:numRef>
              <c:f>Sheet1!$B$2:$B$7</c:f>
              <c:numCache>
                <c:formatCode>0%</c:formatCode>
                <c:ptCount val="6"/>
                <c:pt idx="0">
                  <c:v>0.11904761904761908</c:v>
                </c:pt>
                <c:pt idx="1">
                  <c:v>0.16666666666666666</c:v>
                </c:pt>
                <c:pt idx="2">
                  <c:v>0.16666666666666666</c:v>
                </c:pt>
                <c:pt idx="3">
                  <c:v>0.16666666666666666</c:v>
                </c:pt>
                <c:pt idx="4">
                  <c:v>0.28571428571428592</c:v>
                </c:pt>
                <c:pt idx="5">
                  <c:v>0.5</c:v>
                </c:pt>
              </c:numCache>
            </c:numRef>
          </c:val>
        </c:ser>
        <c:axId val="87351680"/>
        <c:axId val="87353216"/>
      </c:barChart>
      <c:catAx>
        <c:axId val="87351680"/>
        <c:scaling>
          <c:orientation val="minMax"/>
        </c:scaling>
        <c:axPos val="l"/>
        <c:tickLblPos val="nextTo"/>
        <c:txPr>
          <a:bodyPr/>
          <a:lstStyle/>
          <a:p>
            <a:pPr>
              <a:defRPr sz="800"/>
            </a:pPr>
            <a:endParaRPr lang="en-US"/>
          </a:p>
        </c:txPr>
        <c:crossAx val="87353216"/>
        <c:crosses val="autoZero"/>
        <c:auto val="1"/>
        <c:lblAlgn val="ctr"/>
        <c:lblOffset val="100"/>
      </c:catAx>
      <c:valAx>
        <c:axId val="87353216"/>
        <c:scaling>
          <c:orientation val="minMax"/>
          <c:max val="1"/>
          <c:min val="0"/>
        </c:scaling>
        <c:axPos val="b"/>
        <c:numFmt formatCode="0%" sourceLinked="1"/>
        <c:tickLblPos val="nextTo"/>
        <c:txPr>
          <a:bodyPr/>
          <a:lstStyle/>
          <a:p>
            <a:pPr>
              <a:defRPr sz="900"/>
            </a:pPr>
            <a:endParaRPr lang="en-US"/>
          </a:p>
        </c:txPr>
        <c:crossAx val="87351680"/>
        <c:crosses val="autoZero"/>
        <c:crossBetween val="between"/>
        <c:majorUnit val="0.2"/>
      </c:valAx>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42509744094488205"/>
          <c:y val="0.10526315789473686"/>
          <c:w val="0.4935511811023624"/>
          <c:h val="0.63296795137450035"/>
        </c:manualLayout>
      </c:layout>
      <c:barChart>
        <c:barDir val="bar"/>
        <c:grouping val="clustered"/>
        <c:ser>
          <c:idx val="0"/>
          <c:order val="0"/>
          <c:tx>
            <c:strRef>
              <c:f>Sheet1!$B$1</c:f>
              <c:strCache>
                <c:ptCount val="1"/>
                <c:pt idx="0">
                  <c:v>Series 1</c:v>
                </c:pt>
              </c:strCache>
            </c:strRef>
          </c:tx>
          <c:spPr>
            <a:solidFill>
              <a:schemeClr val="tx2">
                <a:lumMod val="75000"/>
              </a:schemeClr>
            </a:solidFill>
          </c:spPr>
          <c:dLbls>
            <c:txPr>
              <a:bodyPr/>
              <a:lstStyle/>
              <a:p>
                <a:pPr>
                  <a:defRPr sz="800" b="1"/>
                </a:pPr>
                <a:endParaRPr lang="en-US"/>
              </a:p>
            </c:txPr>
            <c:showVal val="1"/>
          </c:dLbls>
          <c:cat>
            <c:strRef>
              <c:f>Sheet1!$A$2:$A$7</c:f>
              <c:strCache>
                <c:ptCount val="6"/>
                <c:pt idx="0">
                  <c:v>Mobile phones</c:v>
                </c:pt>
                <c:pt idx="1">
                  <c:v>Fuel cost reimbursement</c:v>
                </c:pt>
                <c:pt idx="2">
                  <c:v>Directory of HC providers</c:v>
                </c:pt>
                <c:pt idx="3">
                  <c:v>Village meetings</c:v>
                </c:pt>
                <c:pt idx="4">
                  <c:v>Talking points</c:v>
                </c:pt>
                <c:pt idx="5">
                  <c:v>IEC materials</c:v>
                </c:pt>
              </c:strCache>
            </c:strRef>
          </c:cat>
          <c:val>
            <c:numRef>
              <c:f>Sheet1!$B$2:$B$7</c:f>
              <c:numCache>
                <c:formatCode>0%</c:formatCode>
                <c:ptCount val="6"/>
                <c:pt idx="0">
                  <c:v>0</c:v>
                </c:pt>
                <c:pt idx="1">
                  <c:v>2.3809523809523812E-2</c:v>
                </c:pt>
                <c:pt idx="2">
                  <c:v>7.1428571428571425E-2</c:v>
                </c:pt>
                <c:pt idx="3">
                  <c:v>0.14285714285714296</c:v>
                </c:pt>
                <c:pt idx="4">
                  <c:v>0.35714285714285743</c:v>
                </c:pt>
                <c:pt idx="5">
                  <c:v>0.40476190476190477</c:v>
                </c:pt>
              </c:numCache>
            </c:numRef>
          </c:val>
        </c:ser>
        <c:axId val="85580800"/>
        <c:axId val="85743104"/>
      </c:barChart>
      <c:catAx>
        <c:axId val="85580800"/>
        <c:scaling>
          <c:orientation val="minMax"/>
        </c:scaling>
        <c:axPos val="l"/>
        <c:tickLblPos val="nextTo"/>
        <c:txPr>
          <a:bodyPr/>
          <a:lstStyle/>
          <a:p>
            <a:pPr>
              <a:defRPr sz="800"/>
            </a:pPr>
            <a:endParaRPr lang="en-US"/>
          </a:p>
        </c:txPr>
        <c:crossAx val="85743104"/>
        <c:crosses val="autoZero"/>
        <c:auto val="1"/>
        <c:lblAlgn val="ctr"/>
        <c:lblOffset val="100"/>
      </c:catAx>
      <c:valAx>
        <c:axId val="85743104"/>
        <c:scaling>
          <c:orientation val="minMax"/>
          <c:max val="1"/>
          <c:min val="0"/>
        </c:scaling>
        <c:axPos val="b"/>
        <c:numFmt formatCode="0%" sourceLinked="1"/>
        <c:tickLblPos val="nextTo"/>
        <c:txPr>
          <a:bodyPr/>
          <a:lstStyle/>
          <a:p>
            <a:pPr>
              <a:defRPr sz="900"/>
            </a:pPr>
            <a:endParaRPr lang="en-US"/>
          </a:p>
        </c:txPr>
        <c:crossAx val="85580800"/>
        <c:crosses val="autoZero"/>
        <c:crossBetween val="between"/>
        <c:majorUnit val="0.2"/>
      </c:valAx>
    </c:plotArea>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84346"/>
          </a:xfrm>
          <a:prstGeom prst="rect">
            <a:avLst/>
          </a:prstGeom>
        </p:spPr>
        <p:txBody>
          <a:bodyPr vert="horz" lIns="91440" tIns="45720" rIns="91440" bIns="45720" rtlCol="0"/>
          <a:lstStyle>
            <a:lvl1pPr algn="r">
              <a:defRPr sz="1200"/>
            </a:lvl1pPr>
          </a:lstStyle>
          <a:p>
            <a:fld id="{EB46228C-58C3-4527-978B-2DECC0D5E4DB}" type="datetimeFigureOut">
              <a:rPr lang="en-US" smtClean="0"/>
              <a:pPr/>
              <a:t>3/31/2011</a:t>
            </a:fld>
            <a:endParaRPr lang="en-US"/>
          </a:p>
        </p:txBody>
      </p:sp>
      <p:sp>
        <p:nvSpPr>
          <p:cNvPr id="4" name="Footer Placeholder 3"/>
          <p:cNvSpPr>
            <a:spLocks noGrp="1"/>
          </p:cNvSpPr>
          <p:nvPr>
            <p:ph type="ftr" sz="quarter" idx="2"/>
          </p:nvPr>
        </p:nvSpPr>
        <p:spPr>
          <a:xfrm>
            <a:off x="0" y="9200898"/>
            <a:ext cx="2971800" cy="48434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200898"/>
            <a:ext cx="2971800" cy="484346"/>
          </a:xfrm>
          <a:prstGeom prst="rect">
            <a:avLst/>
          </a:prstGeom>
        </p:spPr>
        <p:txBody>
          <a:bodyPr vert="horz" lIns="91440" tIns="45720" rIns="91440" bIns="45720" rtlCol="0" anchor="b"/>
          <a:lstStyle>
            <a:lvl1pPr algn="r">
              <a:defRPr sz="1200"/>
            </a:lvl1pPr>
          </a:lstStyle>
          <a:p>
            <a:fld id="{5EF09F53-78C2-4EEF-A531-16181B55B5D0}"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84346"/>
          </a:xfrm>
          <a:prstGeom prst="rect">
            <a:avLst/>
          </a:prstGeom>
        </p:spPr>
        <p:txBody>
          <a:bodyPr vert="horz" lIns="91440" tIns="45720" rIns="91440" bIns="45720" rtlCol="0"/>
          <a:lstStyle>
            <a:lvl1pPr algn="r">
              <a:defRPr sz="1200"/>
            </a:lvl1pPr>
          </a:lstStyle>
          <a:p>
            <a:fld id="{216C196B-4C1B-44E9-B095-99E41E716F38}" type="datetimeFigureOut">
              <a:rPr lang="en-US" smtClean="0"/>
              <a:pPr/>
              <a:t>3/31/2011</a:t>
            </a:fld>
            <a:endParaRPr lang="en-US"/>
          </a:p>
        </p:txBody>
      </p:sp>
      <p:sp>
        <p:nvSpPr>
          <p:cNvPr id="4" name="Slide Image Placeholder 3"/>
          <p:cNvSpPr>
            <a:spLocks noGrp="1" noRot="1" noChangeAspect="1"/>
          </p:cNvSpPr>
          <p:nvPr>
            <p:ph type="sldImg" idx="2"/>
          </p:nvPr>
        </p:nvSpPr>
        <p:spPr>
          <a:xfrm>
            <a:off x="2171700" y="727075"/>
            <a:ext cx="2514600" cy="36322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601290"/>
            <a:ext cx="5486400" cy="43591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a:defRPr sz="1200"/>
            </a:lvl1pPr>
          </a:lstStyle>
          <a:p>
            <a:fld id="{145FE6B8-9F25-4A7E-B91C-C1C85FA49A2C}"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1700" y="727075"/>
            <a:ext cx="2514600" cy="36322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7E21D-2F56-4ECE-BBE1-EC08FB92D22E}"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87E21D-2F56-4ECE-BBE1-EC08FB92D22E}" type="datetimeFigureOut">
              <a:rPr lang="en-US" smtClean="0"/>
              <a:pPr/>
              <a:t>3/31/2011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87E21D-2F56-4ECE-BBE1-EC08FB92D22E}"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87E21D-2F56-4ECE-BBE1-EC08FB92D22E}" type="datetimeFigureOut">
              <a:rPr lang="en-US" smtClean="0"/>
              <a:pPr/>
              <a:t>3/31/2011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7E21D-2F56-4ECE-BBE1-EC08FB92D22E}" type="datetimeFigureOut">
              <a:rPr lang="en-US" smtClean="0"/>
              <a:pPr/>
              <a:t>3/31/2011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7E21D-2F56-4ECE-BBE1-EC08FB92D22E}" type="datetimeFigureOut">
              <a:rPr lang="en-US" smtClean="0"/>
              <a:pPr/>
              <a:t>3/31/2011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7E21D-2F56-4ECE-BBE1-EC08FB92D22E}" type="datetimeFigureOut">
              <a:rPr lang="en-US" smtClean="0"/>
              <a:pPr/>
              <a:t>3/31/2011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673EF-3745-4C01-B673-8BB93F9121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187E21D-2F56-4ECE-BBE1-EC08FB92D22E}" type="datetimeFigureOut">
              <a:rPr lang="en-US" smtClean="0"/>
              <a:pPr/>
              <a:t>3/31/2011</a:t>
            </a:fld>
            <a:endParaRPr lang="en-US"/>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E8673EF-3745-4C01-B673-8BB93F9121B0}" type="slidenum">
              <a:rPr lang="en-US" smtClean="0"/>
              <a:pPr/>
              <a:t>‹#›</a:t>
            </a:fld>
            <a:endParaRPr lang="en-US"/>
          </a:p>
        </p:txBody>
      </p:sp>
      <p:pic>
        <p:nvPicPr>
          <p:cNvPr id="2050" name="Picture 2" descr="Mekong_3_97_A4"/>
          <p:cNvPicPr>
            <a:picLocks noChangeAspect="1" noChangeArrowheads="1"/>
          </p:cNvPicPr>
          <p:nvPr/>
        </p:nvPicPr>
        <p:blipFill>
          <a:blip r:embed="rId13" cstate="print"/>
          <a:srcRect/>
          <a:stretch>
            <a:fillRect/>
          </a:stretch>
        </p:blipFill>
        <p:spPr bwMode="auto">
          <a:xfrm>
            <a:off x="0" y="-1"/>
            <a:ext cx="6858000" cy="990600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antican@aed.org" TargetMode="Externa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hyperlink" Target="mailto:clantican@aed.org" TargetMode="External"/><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381000" y="8575848"/>
            <a:ext cx="6096000" cy="812800"/>
          </a:xfrm>
          <a:prstGeom prst="roundRect">
            <a:avLst>
              <a:gd name="adj" fmla="val 16667"/>
            </a:avLst>
          </a:prstGeom>
          <a:solidFill>
            <a:srgbClr val="FFFFFF"/>
          </a:solidFill>
          <a:ln w="19050">
            <a:solidFill>
              <a:srgbClr val="00206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Data collection for this survey was conducted using mobile phone technology. The data was collected on</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7 Mar</a:t>
            </a:r>
            <a:r>
              <a:rPr lang="en-US" sz="1000" i="1" dirty="0" smtClean="0">
                <a:latin typeface="Calibri" pitchFamily="34" charset="0"/>
                <a:ea typeface="Arial" pitchFamily="34" charset="0"/>
                <a:cs typeface="Cordia New" pitchFamily="34" charset="-34"/>
              </a:rPr>
              <a:t>ch, 2011,</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from </a:t>
            </a:r>
            <a:r>
              <a:rPr lang="en-US" sz="1000" i="1" dirty="0" smtClean="0">
                <a:latin typeface="Calibri" pitchFamily="34" charset="0"/>
                <a:ea typeface="Arial" pitchFamily="34" charset="0"/>
                <a:cs typeface="Cordia New" pitchFamily="34" charset="-34"/>
              </a:rPr>
              <a:t>42</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villages located in and around Vientiane,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Savannakhet</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Luang</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Namtha</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and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Bokeo</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in Lao PDR. Participants in the panel were recruited by AED from the Lao Women’s Union (LWU). For more information please contact Dr. Cecile Lantican, Country</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Coordinator</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AED Lao</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PDR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hlinkClick r:id="rId3"/>
              </a:rPr>
              <a:t>clantican@aed.org</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4"/>
          <p:cNvSpPr>
            <a:spLocks noChangeArrowheads="1"/>
          </p:cNvSpPr>
          <p:nvPr/>
        </p:nvSpPr>
        <p:spPr bwMode="auto">
          <a:xfrm>
            <a:off x="381000" y="13716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val="002060"/>
                </a:solidFill>
                <a:latin typeface="Candara" pitchFamily="34" charset="0"/>
                <a:ea typeface="ＭＳ Ｐゴシック" pitchFamily="34" charset="-128"/>
              </a:rPr>
              <a:t>MID-BCC Flash Report</a:t>
            </a:r>
            <a:endParaRPr lang="en-US" sz="2800" b="1" i="1" dirty="0">
              <a:solidFill>
                <a:srgbClr val="002060"/>
              </a:solidFill>
              <a:latin typeface="Candara" pitchFamily="34" charset="0"/>
            </a:endParaRPr>
          </a:p>
        </p:txBody>
      </p:sp>
      <p:sp>
        <p:nvSpPr>
          <p:cNvPr id="7" name="Rectangle 6"/>
          <p:cNvSpPr/>
          <p:nvPr/>
        </p:nvSpPr>
        <p:spPr>
          <a:xfrm>
            <a:off x="262890" y="1596390"/>
            <a:ext cx="5452110" cy="502702"/>
          </a:xfrm>
          <a:prstGeom prst="rect">
            <a:avLst/>
          </a:prstGeom>
        </p:spPr>
        <p:txBody>
          <a:bodyPr wrap="square">
            <a:spAutoFit/>
          </a:bodyPr>
          <a:lstStyle/>
          <a:p>
            <a:pPr defTabSz="960438">
              <a:lnSpc>
                <a:spcPts val="3200"/>
              </a:lnSpc>
            </a:pPr>
            <a:r>
              <a:rPr lang="en-US" altLang="ja-JP" sz="1400" b="1" i="1" dirty="0" smtClean="0">
                <a:solidFill>
                  <a:schemeClr val="tx1"/>
                </a:solidFill>
                <a:latin typeface="Candara" pitchFamily="34" charset="0"/>
                <a:ea typeface="ＭＳ Ｐゴシック" pitchFamily="34" charset="-128"/>
              </a:rPr>
              <a:t>Influenza-like Illnesses SMS Reporting – Wave 2</a:t>
            </a:r>
            <a:r>
              <a:rPr lang="en-US" altLang="ja-JP" sz="1400" b="1" i="1" dirty="0" smtClean="0">
                <a:latin typeface="Candara" pitchFamily="34" charset="0"/>
                <a:ea typeface="ＭＳ Ｐゴシック" pitchFamily="34" charset="-128"/>
              </a:rPr>
              <a:t> (</a:t>
            </a:r>
            <a:r>
              <a:rPr lang="en-US" altLang="ja-JP" sz="1400" b="1" i="1" dirty="0" smtClean="0">
                <a:solidFill>
                  <a:srgbClr val="FF0000"/>
                </a:solidFill>
                <a:latin typeface="Candara" pitchFamily="34" charset="0"/>
                <a:ea typeface="ＭＳ Ｐゴシック" pitchFamily="34" charset="-128"/>
              </a:rPr>
              <a:t>Animal Health</a:t>
            </a:r>
            <a:r>
              <a:rPr lang="en-US" altLang="ja-JP" sz="1400" b="1" i="1" dirty="0" smtClean="0">
                <a:latin typeface="Candara" pitchFamily="34" charset="0"/>
                <a:ea typeface="ＭＳ Ｐゴシック" pitchFamily="34" charset="-128"/>
              </a:rPr>
              <a:t>)</a:t>
            </a:r>
            <a:endParaRPr lang="en-US" sz="1400" b="1" i="1" dirty="0">
              <a:solidFill>
                <a:schemeClr val="tx1"/>
              </a:solidFill>
              <a:latin typeface="Candara" pitchFamily="34" charset="0"/>
            </a:endParaRPr>
          </a:p>
        </p:txBody>
      </p:sp>
      <p:sp>
        <p:nvSpPr>
          <p:cNvPr id="8" name="Rectangle 10"/>
          <p:cNvSpPr txBox="1">
            <a:spLocks noChangeArrowheads="1"/>
          </p:cNvSpPr>
          <p:nvPr/>
        </p:nvSpPr>
        <p:spPr>
          <a:xfrm>
            <a:off x="285751"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Q1. Which animals have you observed DEAD in your village this past week, if any? </a:t>
            </a:r>
            <a:r>
              <a:rPr lang="en-US" sz="1000" dirty="0" smtClean="0"/>
              <a:t>(base: n=42 villages)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Dead animals have been observed in 50% of the villages and the most common observation is dead chickens followed by other dead birds and ducks. Larger animals such as buffalo and pigs have also been seen dead in quite a few villages.</a:t>
            </a:r>
          </a:p>
          <a:p>
            <a:pPr lvl="0" algn="just">
              <a:spcBef>
                <a:spcPct val="20000"/>
              </a:spcBef>
              <a:spcAft>
                <a:spcPct val="15000"/>
              </a:spcAft>
              <a:defRPr/>
            </a:pPr>
            <a:endParaRPr lang="en-US" sz="1000" dirty="0" smtClean="0"/>
          </a:p>
          <a:p>
            <a:pPr lvl="0" algn="ctr">
              <a:spcBef>
                <a:spcPct val="20000"/>
              </a:spcBef>
              <a:spcAft>
                <a:spcPct val="15000"/>
              </a:spcAft>
              <a:defRPr/>
            </a:pPr>
            <a:r>
              <a:rPr lang="en-US" sz="1000" b="1" dirty="0" smtClean="0"/>
              <a:t>Q2. Which animals have you observed SICK in your village this past week, if any? </a:t>
            </a:r>
          </a:p>
          <a:p>
            <a:pPr lvl="0" algn="ctr">
              <a:spcBef>
                <a:spcPct val="20000"/>
              </a:spcBef>
              <a:spcAft>
                <a:spcPct val="15000"/>
              </a:spcAft>
              <a:defRPr/>
            </a:pPr>
            <a:r>
              <a:rPr lang="en-US" sz="1000" dirty="0" smtClean="0"/>
              <a:t>(base: n=42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Sick animals have also been observed in 50% of the villages and again, the most common observation is sick chickens. Sick buffalos and ducks have been observed in one out of five villages. </a:t>
            </a:r>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sp>
        <p:nvSpPr>
          <p:cNvPr id="9" name="Rectangle 10"/>
          <p:cNvSpPr txBox="1">
            <a:spLocks noChangeArrowheads="1"/>
          </p:cNvSpPr>
          <p:nvPr/>
        </p:nvSpPr>
        <p:spPr>
          <a:xfrm>
            <a:off x="3603625" y="2209800"/>
            <a:ext cx="3025775" cy="71628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Q3. What did the owners do regarding their animals that were sick? </a:t>
            </a:r>
            <a:r>
              <a:rPr lang="en-US" sz="1000" dirty="0" smtClean="0"/>
              <a:t>(base: villages with sick animals n=21)</a:t>
            </a:r>
            <a:endParaRPr lang="en-US" sz="1000" b="1"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lang="en-US" sz="1000" b="1" dirty="0" smtClean="0">
              <a:solidFill>
                <a:srgbClr val="C00000"/>
              </a:solidFill>
            </a:endParaRPr>
          </a:p>
          <a:p>
            <a:pPr marL="0" marR="0" lvl="0" indent="0" algn="just" defTabSz="914400" rtl="0" eaLnBrk="1" fontAlgn="auto" latinLnBrk="0" hangingPunct="1">
              <a:spcBef>
                <a:spcPct val="20000"/>
              </a:spcBef>
              <a:spcAft>
                <a:spcPct val="15000"/>
              </a:spcAft>
              <a:buClrTx/>
              <a:buSzTx/>
              <a:buFont typeface="Wingdings" pitchFamily="2" charset="2"/>
              <a:buNone/>
              <a:tabLst/>
              <a:defRPr/>
            </a:pPr>
            <a:r>
              <a:rPr lang="en-US" sz="1000" b="1" dirty="0" smtClean="0">
                <a:solidFill>
                  <a:srgbClr val="C00000"/>
                </a:solidFill>
              </a:rPr>
              <a:t>Comment: </a:t>
            </a:r>
            <a:r>
              <a:rPr lang="en-US" sz="1000" dirty="0" smtClean="0"/>
              <a:t>If animals are sick the most common remedy is to provide some kind of medicine or keep the animals in confinement. However, only 38% are expected to report it to the village chief.</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a:p>
            <a:pPr lvl="0" algn="ctr">
              <a:spcBef>
                <a:spcPct val="20000"/>
              </a:spcBef>
              <a:spcAft>
                <a:spcPct val="15000"/>
              </a:spcAft>
              <a:defRPr/>
            </a:pPr>
            <a:r>
              <a:rPr lang="en-US" sz="1000" b="1" dirty="0" smtClean="0"/>
              <a:t>Q4. What does the Lao Women's Union currently do to help in the event of animal disease? </a:t>
            </a:r>
          </a:p>
          <a:p>
            <a:pPr lvl="0" algn="ctr">
              <a:spcBef>
                <a:spcPct val="20000"/>
              </a:spcBef>
              <a:spcAft>
                <a:spcPct val="15000"/>
              </a:spcAft>
              <a:defRPr/>
            </a:pPr>
            <a:r>
              <a:rPr lang="en-US" sz="1000" dirty="0" smtClean="0"/>
              <a:t>(base: n=42 villages)</a:t>
            </a: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The LWU currently do a range of activities and the most common one is to provide information on where to seek treatment for animals followed by coordinate with the District Agricultural Office. In over half of the villages, the LWU engage in media campaigns on animal health as well as helping to inform the village veterinarian.</a:t>
            </a:r>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10" name="Chart 9"/>
          <p:cNvGraphicFramePr/>
          <p:nvPr/>
        </p:nvGraphicFramePr>
        <p:xfrm>
          <a:off x="3706812" y="2590800"/>
          <a:ext cx="2819400" cy="1447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3668712" y="5562600"/>
          <a:ext cx="2895600" cy="1828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579438" y="5791200"/>
          <a:ext cx="2438400" cy="16002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12"/>
          <p:cNvGraphicFramePr/>
          <p:nvPr/>
        </p:nvGraphicFramePr>
        <p:xfrm>
          <a:off x="427038" y="2590800"/>
          <a:ext cx="2743200" cy="16764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381000" y="1371600"/>
            <a:ext cx="5605462" cy="410369"/>
          </a:xfrm>
          <a:prstGeom prst="rect">
            <a:avLst/>
          </a:prstGeom>
          <a:noFill/>
          <a:ln w="9525" algn="ctr">
            <a:noFill/>
            <a:miter lim="800000"/>
            <a:headEnd/>
            <a:tailEnd/>
          </a:ln>
        </p:spPr>
        <p:txBody>
          <a:bodyPr lIns="0" tIns="0" rIns="0" bIns="0">
            <a:spAutoFit/>
          </a:bodyPr>
          <a:lstStyle/>
          <a:p>
            <a:pPr algn="l" defTabSz="960438">
              <a:lnSpc>
                <a:spcPts val="3200"/>
              </a:lnSpc>
            </a:pPr>
            <a:r>
              <a:rPr lang="en-US" sz="2800" b="1" i="1" dirty="0" smtClean="0">
                <a:solidFill>
                  <a:srgbClr val="002060"/>
                </a:solidFill>
                <a:latin typeface="Candara" pitchFamily="34" charset="0"/>
                <a:ea typeface="ＭＳ Ｐゴシック" pitchFamily="34" charset="-128"/>
              </a:rPr>
              <a:t>MID-BCC Flash Report</a:t>
            </a:r>
            <a:endParaRPr lang="en-US" sz="2800" b="1" i="1" dirty="0">
              <a:solidFill>
                <a:srgbClr val="002060"/>
              </a:solidFill>
              <a:latin typeface="Candara" pitchFamily="34" charset="0"/>
            </a:endParaRPr>
          </a:p>
        </p:txBody>
      </p:sp>
      <p:sp>
        <p:nvSpPr>
          <p:cNvPr id="5" name="Rectangle 4"/>
          <p:cNvSpPr/>
          <p:nvPr/>
        </p:nvSpPr>
        <p:spPr>
          <a:xfrm>
            <a:off x="262890" y="1596390"/>
            <a:ext cx="5452110" cy="502702"/>
          </a:xfrm>
          <a:prstGeom prst="rect">
            <a:avLst/>
          </a:prstGeom>
        </p:spPr>
        <p:txBody>
          <a:bodyPr wrap="square">
            <a:spAutoFit/>
          </a:bodyPr>
          <a:lstStyle/>
          <a:p>
            <a:pPr defTabSz="960438">
              <a:lnSpc>
                <a:spcPts val="3200"/>
              </a:lnSpc>
            </a:pPr>
            <a:r>
              <a:rPr lang="en-US" altLang="ja-JP" sz="1400" b="1" i="1" dirty="0" smtClean="0">
                <a:solidFill>
                  <a:schemeClr val="tx1"/>
                </a:solidFill>
                <a:latin typeface="Candara" pitchFamily="34" charset="0"/>
                <a:ea typeface="ＭＳ Ｐゴシック" pitchFamily="34" charset="-128"/>
              </a:rPr>
              <a:t>Influenza-like Illnesses SMS Reporting – Wave 2</a:t>
            </a:r>
            <a:r>
              <a:rPr lang="en-US" altLang="ja-JP" sz="1400" b="1" i="1" dirty="0" smtClean="0">
                <a:latin typeface="Candara" pitchFamily="34" charset="0"/>
                <a:ea typeface="ＭＳ Ｐゴシック" pitchFamily="34" charset="-128"/>
              </a:rPr>
              <a:t> (</a:t>
            </a:r>
            <a:r>
              <a:rPr lang="en-US" altLang="ja-JP" sz="1400" b="1" i="1" dirty="0" smtClean="0">
                <a:solidFill>
                  <a:srgbClr val="FF0000"/>
                </a:solidFill>
                <a:latin typeface="Candara" pitchFamily="34" charset="0"/>
                <a:ea typeface="ＭＳ Ｐゴシック" pitchFamily="34" charset="-128"/>
              </a:rPr>
              <a:t>Animal Health</a:t>
            </a:r>
            <a:r>
              <a:rPr lang="en-US" altLang="ja-JP" sz="1400" b="1" i="1" dirty="0" smtClean="0">
                <a:latin typeface="Candara" pitchFamily="34" charset="0"/>
                <a:ea typeface="ＭＳ Ｐゴシック" pitchFamily="34" charset="-128"/>
              </a:rPr>
              <a:t>)</a:t>
            </a:r>
            <a:endParaRPr lang="en-US" sz="1400" b="1" i="1" dirty="0">
              <a:solidFill>
                <a:schemeClr val="tx1"/>
              </a:solidFill>
              <a:latin typeface="Candara" pitchFamily="34" charset="0"/>
            </a:endParaRPr>
          </a:p>
        </p:txBody>
      </p:sp>
      <p:sp>
        <p:nvSpPr>
          <p:cNvPr id="6" name="Rectangle 10"/>
          <p:cNvSpPr txBox="1">
            <a:spLocks noChangeArrowheads="1"/>
          </p:cNvSpPr>
          <p:nvPr/>
        </p:nvSpPr>
        <p:spPr>
          <a:xfrm>
            <a:off x="285751" y="2209800"/>
            <a:ext cx="3025775" cy="3429000"/>
          </a:xfrm>
          <a:prstGeom prst="rect">
            <a:avLst/>
          </a:prstGeom>
        </p:spPr>
        <p:txBody>
          <a:bodyPr vert="horz" lIns="91440" tIns="45720" rIns="91440" bIns="45720" rtlCol="0">
            <a:normAutofit/>
          </a:bodyPr>
          <a:lstStyle/>
          <a:p>
            <a:pPr lvl="0" algn="ctr">
              <a:spcBef>
                <a:spcPct val="20000"/>
              </a:spcBef>
              <a:spcAft>
                <a:spcPct val="15000"/>
              </a:spcAft>
              <a:defRPr/>
            </a:pPr>
            <a:r>
              <a:rPr lang="en-US" sz="1000" b="1" dirty="0" smtClean="0"/>
              <a:t>Q5. What do the LWU members currently find most useful in order to help address health problems? </a:t>
            </a:r>
            <a:r>
              <a:rPr lang="en-US" sz="1000" dirty="0" smtClean="0"/>
              <a:t>(base: n=42 villages)</a:t>
            </a:r>
          </a:p>
          <a:p>
            <a:pPr lvl="0" algn="ctr">
              <a:spcBef>
                <a:spcPct val="20000"/>
              </a:spcBef>
              <a:spcAft>
                <a:spcPct val="15000"/>
              </a:spcAft>
              <a:defRPr/>
            </a:pPr>
            <a:endParaRPr lang="en-US" sz="1000" b="1" dirty="0" smtClean="0"/>
          </a:p>
          <a:p>
            <a:pPr lvl="0" algn="ctr">
              <a:spcBef>
                <a:spcPct val="20000"/>
              </a:spcBef>
              <a:spcAft>
                <a:spcPct val="15000"/>
              </a:spcAft>
              <a:defRPr/>
            </a:pPr>
            <a:endParaRPr lang="en-US" sz="1000" b="1" dirty="0" smtClean="0"/>
          </a:p>
          <a:p>
            <a:pPr lvl="0" algn="just">
              <a:spcBef>
                <a:spcPct val="20000"/>
              </a:spcBef>
              <a:spcAft>
                <a:spcPct val="15000"/>
              </a:spcAft>
              <a:defRPr/>
            </a:pPr>
            <a:endParaRPr lang="en-US" sz="1000" dirty="0" smtClean="0"/>
          </a:p>
          <a:p>
            <a:pPr lvl="0" algn="just">
              <a:spcBef>
                <a:spcPct val="20000"/>
              </a:spcBef>
              <a:spcAft>
                <a:spcPct val="15000"/>
              </a:spcAft>
              <a:defRPr/>
            </a:pPr>
            <a:r>
              <a:rPr lang="en-US" sz="1000" dirty="0" smtClean="0"/>
              <a:t> </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endParaRPr lang="en-US" sz="1000" b="1" dirty="0" smtClean="0">
              <a:solidFill>
                <a:srgbClr val="C00000"/>
              </a:solidFill>
            </a:endParaRPr>
          </a:p>
          <a:p>
            <a:pPr lvl="0" algn="just">
              <a:spcBef>
                <a:spcPct val="20000"/>
              </a:spcBef>
              <a:spcAft>
                <a:spcPct val="15000"/>
              </a:spcAft>
              <a:defRPr/>
            </a:pPr>
            <a:r>
              <a:rPr lang="en-US" sz="1000" b="1" dirty="0" smtClean="0">
                <a:solidFill>
                  <a:srgbClr val="C00000"/>
                </a:solidFill>
              </a:rPr>
              <a:t>Comment: </a:t>
            </a:r>
            <a:r>
              <a:rPr lang="en-US" sz="1000" dirty="0" smtClean="0"/>
              <a:t>IEC materials and talking points are the aids the LWU find most useful when supporting on animal health issues. Only 17% find village meetings to be most useful. However, directory of health care providers, reimbursement for fuel costs and provision of mobile phones are not seen to be very useful.</a:t>
            </a:r>
          </a:p>
          <a:p>
            <a:pPr lvl="0" algn="just">
              <a:spcBef>
                <a:spcPct val="20000"/>
              </a:spcBef>
              <a:spcAft>
                <a:spcPct val="15000"/>
              </a:spcAft>
              <a:defRPr/>
            </a:pPr>
            <a:endParaRPr lang="en-US" sz="1000" dirty="0" smtClean="0"/>
          </a:p>
          <a:p>
            <a:pPr lvl="0" algn="just">
              <a:spcBef>
                <a:spcPct val="20000"/>
              </a:spcBef>
              <a:spcAft>
                <a:spcPct val="15000"/>
              </a:spcAft>
              <a:defRPr/>
            </a:pPr>
            <a:endParaRPr lang="en-US" sz="1000" dirty="0" smtClean="0"/>
          </a:p>
          <a:p>
            <a:pPr marL="0" marR="0" lvl="0" indent="0" algn="just" defTabSz="914400" rtl="0" eaLnBrk="1" fontAlgn="auto" latinLnBrk="0" hangingPunct="1">
              <a:spcBef>
                <a:spcPct val="20000"/>
              </a:spcBef>
              <a:spcAft>
                <a:spcPct val="15000"/>
              </a:spcAft>
              <a:buClrTx/>
              <a:buSzTx/>
              <a:buFont typeface="Wingdings" pitchFamily="2" charset="2"/>
              <a:buNone/>
              <a:tabLst/>
              <a:defRPr/>
            </a:pPr>
            <a:endParaRPr kumimoji="0" lang="en-US" sz="1000" b="0" i="0" u="none" strike="noStrike" kern="1200" cap="none" spc="0" normalizeH="0" baseline="0" noProof="0" dirty="0" smtClean="0">
              <a:ln>
                <a:noFill/>
              </a:ln>
              <a:effectLst/>
              <a:uLnTx/>
              <a:uFillTx/>
              <a:latin typeface="+mn-lt"/>
              <a:ea typeface="+mn-ea"/>
              <a:cs typeface="+mn-cs"/>
            </a:endParaRPr>
          </a:p>
        </p:txBody>
      </p:sp>
      <p:graphicFrame>
        <p:nvGraphicFramePr>
          <p:cNvPr id="7" name="Chart 6"/>
          <p:cNvGraphicFramePr/>
          <p:nvPr/>
        </p:nvGraphicFramePr>
        <p:xfrm>
          <a:off x="304800" y="2819400"/>
          <a:ext cx="3048000" cy="1676400"/>
        </p:xfrm>
        <a:graphic>
          <a:graphicData uri="http://schemas.openxmlformats.org/drawingml/2006/chart">
            <c:chart xmlns:c="http://schemas.openxmlformats.org/drawingml/2006/chart" xmlns:r="http://schemas.openxmlformats.org/officeDocument/2006/relationships" r:id="rId2"/>
          </a:graphicData>
        </a:graphic>
      </p:graphicFrame>
      <p:sp>
        <p:nvSpPr>
          <p:cNvPr id="9" name="AutoShape 3"/>
          <p:cNvSpPr>
            <a:spLocks noChangeArrowheads="1"/>
          </p:cNvSpPr>
          <p:nvPr/>
        </p:nvSpPr>
        <p:spPr bwMode="auto">
          <a:xfrm>
            <a:off x="381000" y="8575848"/>
            <a:ext cx="6096000" cy="812800"/>
          </a:xfrm>
          <a:prstGeom prst="roundRect">
            <a:avLst>
              <a:gd name="adj" fmla="val 16667"/>
            </a:avLst>
          </a:prstGeom>
          <a:solidFill>
            <a:srgbClr val="FFFFFF"/>
          </a:solidFill>
          <a:ln w="19050">
            <a:solidFill>
              <a:srgbClr val="002060"/>
            </a:solidFill>
            <a:round/>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Data collection for this survey was conducted using mobile phone technology. The data was collected on</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7 Mar</a:t>
            </a:r>
            <a:r>
              <a:rPr lang="en-US" sz="1000" i="1" dirty="0" smtClean="0">
                <a:latin typeface="Calibri" pitchFamily="34" charset="0"/>
                <a:ea typeface="Arial" pitchFamily="34" charset="0"/>
                <a:cs typeface="Cordia New" pitchFamily="34" charset="-34"/>
              </a:rPr>
              <a:t>ch, 2011,</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from </a:t>
            </a:r>
            <a:r>
              <a:rPr lang="en-US" sz="1000" i="1" dirty="0" smtClean="0">
                <a:latin typeface="Calibri" pitchFamily="34" charset="0"/>
                <a:ea typeface="Arial" pitchFamily="34" charset="0"/>
                <a:cs typeface="Cordia New" pitchFamily="34" charset="-34"/>
              </a:rPr>
              <a:t>42</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villages located in and around Vientiane,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Savannakhet</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Luang</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Namtha</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and </a:t>
            </a:r>
            <a:r>
              <a:rPr kumimoji="0" lang="en-US" sz="1000" b="0" i="1" u="none" strike="noStrike" cap="none" normalizeH="0" baseline="0" dirty="0" err="1" smtClean="0">
                <a:ln>
                  <a:noFill/>
                </a:ln>
                <a:solidFill>
                  <a:schemeClr val="tx1"/>
                </a:solidFill>
                <a:effectLst/>
                <a:latin typeface="Calibri" pitchFamily="34" charset="0"/>
                <a:ea typeface="Arial" pitchFamily="34" charset="0"/>
                <a:cs typeface="Cordia New" pitchFamily="34" charset="-34"/>
              </a:rPr>
              <a:t>Bokeo</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in Lao PDR. Participants in the panel were recruited by AED from the Lao Women’s Union (LWU). For more information please contact Dr. Cecile Lantican, Country</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Coordinator</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 AED Lao</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PDR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rPr>
              <a:t>at </a:t>
            </a:r>
            <a:r>
              <a:rPr kumimoji="0" lang="en-US" sz="1000" b="0" i="1" u="none" strike="noStrike" cap="none" normalizeH="0" baseline="0" dirty="0" smtClean="0">
                <a:ln>
                  <a:noFill/>
                </a:ln>
                <a:solidFill>
                  <a:schemeClr val="tx1"/>
                </a:solidFill>
                <a:effectLst/>
                <a:latin typeface="Calibri" pitchFamily="34" charset="0"/>
                <a:ea typeface="Arial" pitchFamily="34" charset="0"/>
                <a:cs typeface="Cordia New" pitchFamily="34" charset="-34"/>
                <a:hlinkClick r:id="rId3"/>
              </a:rPr>
              <a:t>clantican@aed.org</a:t>
            </a:r>
            <a:r>
              <a:rPr kumimoji="0" lang="en-US" sz="1000" b="0" i="1" u="none" strike="noStrike" cap="none" normalizeH="0" dirty="0" smtClean="0">
                <a:ln>
                  <a:noFill/>
                </a:ln>
                <a:solidFill>
                  <a:schemeClr val="tx1"/>
                </a:solidFill>
                <a:effectLst/>
                <a:latin typeface="Calibri" pitchFamily="34" charset="0"/>
                <a:ea typeface="Arial" pitchFamily="34" charset="0"/>
                <a:cs typeface="Cordia New" pitchFamily="34"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550</Words>
  <Application>Microsoft Office PowerPoint</Application>
  <PresentationFormat>A4 Paper (210x297 mm)</PresentationFormat>
  <Paragraphs>63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AED USER</dc:creator>
  <cp:lastModifiedBy>AED USER</cp:lastModifiedBy>
  <cp:revision>22</cp:revision>
  <dcterms:created xsi:type="dcterms:W3CDTF">2011-03-10T08:28:59Z</dcterms:created>
  <dcterms:modified xsi:type="dcterms:W3CDTF">2011-03-31T03:19:49Z</dcterms:modified>
</cp:coreProperties>
</file>